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73" r:id="rId2"/>
    <p:sldId id="272" r:id="rId3"/>
    <p:sldId id="260" r:id="rId4"/>
    <p:sldId id="257" r:id="rId5"/>
    <p:sldId id="258" r:id="rId6"/>
    <p:sldId id="259" r:id="rId7"/>
    <p:sldId id="264" r:id="rId8"/>
    <p:sldId id="262" r:id="rId9"/>
    <p:sldId id="266" r:id="rId10"/>
    <p:sldId id="269" r:id="rId11"/>
    <p:sldId id="26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2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9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1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5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2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8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4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9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7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7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74" y="2777984"/>
            <a:ext cx="8469652" cy="13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760" y="717617"/>
            <a:ext cx="3590045" cy="79083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45" y="767531"/>
            <a:ext cx="8761413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Way Forward…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1910226"/>
            <a:ext cx="11570677" cy="437270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 invite all Brands/Buyers of UAE to increase sourcing from India.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Investors can set-up manufacturing facilities in India directly or through JVs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focusing on Higher Value &amp; specialized  products like MMF Apparels,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Medical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Textile &amp; Technical Textiles  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Partner with us in building R &amp; D, Design Innovation, incubation centers in India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textile design , forecasting &amp; market research centre in India for Global &amp; Indian textiles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UAE’s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Brands can expand in the Indian retail market and also can supply to other countries with their brand presence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brands like Zara, H&amp;M, M&amp;S, Mango, GAP, Topshop, M&amp;S,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Superdry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Uniqlo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Calvin Klein, are already sourcing from India. This shows our units are in top notch quality and fully compliant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India as 100% FDI is allowed in the textile sector under the automatic route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034" y="605591"/>
            <a:ext cx="3504562" cy="79083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04" y="641998"/>
            <a:ext cx="8761413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About AEPC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33" y="1644081"/>
            <a:ext cx="11805138" cy="420858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Incorporated in 1978, AEPC is the official body of Apparel exporters in India that provides invaluable assistance to                                                        Indian exporters as well as importers/ international buyers who choose India as their preferred sourcing destination for garments.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AEPC has contributed towards: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- Integrating the entire industry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- Training the workforce and supplying a steady stream of manpower to the industry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- Identifying the best countries to source machinery and other infrastructure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- Facilitating Apparel exporters to showcase their best products at domestic fairs as well as to highly visible international fairs around the world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- Providing market intelligence and policy advocacy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AEPC member exporters strives expertise to excel in Apparel manufacturing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Indian Apparel exporters grown from strength to strength each year in their achievements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Grass root workers and skill proficiencies have been enhanced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International buyers get superior solutions for their end consumers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078" y="2458379"/>
            <a:ext cx="5205844" cy="1261567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latin typeface="Arial Narrow" pitchFamily="34" charset="0"/>
              </a:rPr>
              <a:t>THANK YOU</a:t>
            </a:r>
            <a:endParaRPr lang="en-US" sz="8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28" y="5426425"/>
            <a:ext cx="2855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Chairman AEPC</a:t>
            </a: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Dr. A.Sakthivel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chairman@aepcindia.com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3001" y="5426425"/>
            <a:ext cx="3111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Chairman EP, AEPC</a:t>
            </a:r>
          </a:p>
          <a:p>
            <a:pPr algn="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Sudhir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Sekhri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epchairman@aepcindia.com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35" y="3033584"/>
            <a:ext cx="7129849" cy="9576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05" y="3086109"/>
            <a:ext cx="8825658" cy="85318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India-UAE B2B Meeting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3" y="1987152"/>
            <a:ext cx="5078817" cy="7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616" y="2143898"/>
            <a:ext cx="4467529" cy="257020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57" y="2294586"/>
            <a:ext cx="4351023" cy="228382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Overview of </a:t>
            </a:r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India-UAE </a:t>
            </a:r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RMG Exports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135" y="790832"/>
            <a:ext cx="5474043" cy="79083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21" y="825386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India's RMG Export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UAE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69272"/>
              </p:ext>
            </p:extLst>
          </p:nvPr>
        </p:nvGraphicFramePr>
        <p:xfrm>
          <a:off x="472965" y="2459420"/>
          <a:ext cx="5062695" cy="40335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81957"/>
                <a:gridCol w="807341"/>
                <a:gridCol w="807341"/>
                <a:gridCol w="807341"/>
                <a:gridCol w="958715"/>
              </a:tblGrid>
              <a:tr h="2969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India's RMG Export to World and UAE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% Change 2019/2018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70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India's RMG Exports to World, (USD </a:t>
                      </a:r>
                      <a:r>
                        <a:rPr lang="en-US" sz="1800" b="1" u="none" strike="noStrike" dirty="0" err="1">
                          <a:effectLst/>
                          <a:latin typeface="Arial Narrow" panose="020B0606020202030204" pitchFamily="34" charset="0"/>
                        </a:rPr>
                        <a:t>Mn</a:t>
                      </a:r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.)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17349.6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Narrow" panose="020B0606020202030204" pitchFamily="34" charset="0"/>
                        </a:rPr>
                        <a:t>15663.4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16241.8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70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India's  RMG Exports to UAE, (USD </a:t>
                      </a:r>
                      <a:r>
                        <a:rPr lang="en-US" sz="1800" b="1" u="none" strike="noStrike" dirty="0" err="1">
                          <a:effectLst/>
                          <a:latin typeface="Arial Narrow" panose="020B0606020202030204" pitchFamily="34" charset="0"/>
                        </a:rPr>
                        <a:t>Mn</a:t>
                      </a:r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.)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3469.5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1900.3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1859.4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-2.2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113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UAE's share in India's RMG Exports to World, %</a:t>
                      </a:r>
                      <a:endParaRPr lang="en-US" sz="1800" b="1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20.0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12.1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11.4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arrow" panose="020B0606020202030204" pitchFamily="34" charset="0"/>
                        </a:rPr>
                        <a:t>-5.6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95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i="1" u="none" strike="noStrike" dirty="0">
                          <a:effectLst/>
                          <a:latin typeface="Arial Narrow" panose="020B0606020202030204" pitchFamily="34" charset="0"/>
                        </a:rPr>
                        <a:t>Source: UN Comtrade, 2020</a:t>
                      </a:r>
                      <a:endParaRPr lang="en-US" sz="1800" b="1" i="1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8552" y="2633114"/>
            <a:ext cx="5502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 Narrow" panose="020B0606020202030204" pitchFamily="34" charset="0"/>
              </a:rPr>
              <a:t>India’s RMG Exports to UAE were to the tune of USD 1859.4 million in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600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UAE's share in India's RMG Exports is 11.4%.</a:t>
            </a:r>
          </a:p>
        </p:txBody>
      </p:sp>
    </p:spTree>
    <p:extLst>
      <p:ext uri="{BB962C8B-B14F-4D97-AF65-F5344CB8AC3E}">
        <p14:creationId xmlns:p14="http://schemas.microsoft.com/office/powerpoint/2010/main" val="28520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66644" y="1639614"/>
            <a:ext cx="3956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UAE holds 2nd position in India’s RMG Exports to the World.</a:t>
            </a:r>
            <a:endParaRPr lang="en-US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84410"/>
              </p:ext>
            </p:extLst>
          </p:nvPr>
        </p:nvGraphicFramePr>
        <p:xfrm>
          <a:off x="266698" y="529934"/>
          <a:ext cx="6612085" cy="599555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03295"/>
                <a:gridCol w="1803295"/>
                <a:gridCol w="601099"/>
                <a:gridCol w="601099"/>
                <a:gridCol w="601099"/>
                <a:gridCol w="601099"/>
                <a:gridCol w="601099"/>
              </a:tblGrid>
              <a:tr h="29061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India's Top 10 RMG Destinations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723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S. No.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Importers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Export in USD mn.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Change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Share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(2019/2018)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World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15663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16242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 of Top 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11645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11909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554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United States of America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4352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554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United Arab Emirates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1859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United Kingdom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Germany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-11.8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Spain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788.8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759.9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France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745.4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698.4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-6.3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Saudi Arabia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359.9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509.1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41.4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Netherlands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471.1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Italy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421.7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365.2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-13.4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Nigeria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176.6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304.7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72.6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</a:tr>
              <a:tr h="290619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Source : UN </a:t>
                      </a:r>
                      <a:r>
                        <a:rPr lang="en-US" sz="1000" dirty="0">
                          <a:effectLst/>
                        </a:rPr>
                        <a:t>Comtrade,2020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" marR="5778" marT="577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679" y="375514"/>
            <a:ext cx="6219045" cy="79083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13802" y="1466193"/>
            <a:ext cx="31688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 Narrow" panose="020B0606020202030204" pitchFamily="34" charset="0"/>
              </a:rPr>
              <a:t>India’s top 10 RMG exports to UAE accounts to 50.2% in 2019 which is worth USD 933.7 million.</a:t>
            </a:r>
            <a:endParaRPr lang="en-US" sz="23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 Narrow" panose="020B0606020202030204" pitchFamily="34" charset="0"/>
              </a:rPr>
              <a:t>India’s top 10 RMG exports to UAE has shown a positive growth of 15.9%.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300" dirty="0" smtClean="0">
                <a:latin typeface="Arial Narrow" panose="020B0606020202030204" pitchFamily="34" charset="0"/>
              </a:rPr>
              <a:t>Majority of the top 10 products have shown good positive growth in 2019 as compared to 2018.</a:t>
            </a:r>
            <a:endParaRPr lang="en-US" sz="23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32175"/>
              </p:ext>
            </p:extLst>
          </p:nvPr>
        </p:nvGraphicFramePr>
        <p:xfrm>
          <a:off x="437882" y="1392331"/>
          <a:ext cx="7894749" cy="499559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867867"/>
                <a:gridCol w="999569"/>
                <a:gridCol w="3931251"/>
                <a:gridCol w="2096062"/>
              </a:tblGrid>
              <a:tr h="24897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India's Top 10 RMG Products Exports to United Arab Emirates, IN USD MN.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29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S.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Product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                               Product </a:t>
                      </a:r>
                      <a:r>
                        <a:rPr lang="en-US" sz="1200" u="none" strike="noStrike" dirty="0">
                          <a:effectLst/>
                        </a:rPr>
                        <a:t>label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RMG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1859.4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Sum of Top 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933.7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% Share of Top 10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50.2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610910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T-shirts of cotton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282.1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610990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T-shirts of textile materials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150.9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620349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Men's or boys' trousers and shorts of textile materials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610520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Men's or boys' shirts of man-made fibres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82.3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610510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Men's or boys' shirts of cotton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59.5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621490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Shawls, scarves, mufflers, mantillas, veils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59.1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620520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Men's or boys' shirts of cotton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58.8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620443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Women's or girls' dresses of synthetic fibres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611130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Men's or boys' trousers,  and shorts of cotton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620342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Men's or boys' trousers, bib and brace overalls, breeches and shorts, of cotton - Woven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41.6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5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Source</a:t>
                      </a:r>
                      <a:r>
                        <a:rPr lang="en-US" sz="1200" u="none" strike="noStrike" dirty="0" smtClean="0">
                          <a:effectLst/>
                        </a:rPr>
                        <a:t>: UN </a:t>
                      </a:r>
                      <a:r>
                        <a:rPr lang="en-US" sz="1200" u="none" strike="noStrike" dirty="0">
                          <a:effectLst/>
                        </a:rPr>
                        <a:t>Comtrade,2020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7679" y="3755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India's Top 10 RMG Products Exports to United Arab Emirates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974" y="788998"/>
            <a:ext cx="10644908" cy="790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40" y="813027"/>
            <a:ext cx="10614860" cy="706964"/>
          </a:xfrm>
        </p:spPr>
        <p:txBody>
          <a:bodyPr/>
          <a:lstStyle/>
          <a:p>
            <a:r>
              <a:rPr lang="en-IN" altLang="en-US" b="1" dirty="0">
                <a:solidFill>
                  <a:schemeClr val="bg1"/>
                </a:solidFill>
                <a:latin typeface="Arial Narrow" pitchFamily="34" charset="0"/>
              </a:rPr>
              <a:t>Why is </a:t>
            </a:r>
            <a:r>
              <a:rPr lang="en-IN" altLang="en-US" b="1" dirty="0" smtClean="0">
                <a:solidFill>
                  <a:schemeClr val="bg1"/>
                </a:solidFill>
                <a:latin typeface="Arial Narrow" pitchFamily="34" charset="0"/>
              </a:rPr>
              <a:t>India’s Apparel Sector a Priority Section for India?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73" y="2059795"/>
            <a:ext cx="10110923" cy="37738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The sector has perfect alignment with Government’s key initiatives of Make in India, Skill India, Women Empowerment and Rural Youth Employment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Apparel Sector is the largest employment provider after 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agriculture. Garment  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Sector employs 12.90 million workers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It can meet the significant employment challenges especially for unskilled, school dropouts, </a:t>
            </a:r>
            <a:r>
              <a:rPr lang="en-US" altLang="en-US" sz="2600" dirty="0" smtClean="0">
                <a:solidFill>
                  <a:schemeClr val="tx1"/>
                </a:solidFill>
                <a:latin typeface="Arial Narrow" pitchFamily="34" charset="0"/>
              </a:rPr>
              <a:t>people in rural areas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&amp; women.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Feeds the entire textile value chain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75% raw material used is cotton supporting farmers directly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122" y="812709"/>
            <a:ext cx="5474043" cy="79083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2251" y="841673"/>
            <a:ext cx="8761413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India’s Key Advantages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122" y="1912390"/>
            <a:ext cx="9804967" cy="4254500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market which is growing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Young population with growing disposable income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competitive manufacturing base which can be used by UAE companies to manufacture and supply globally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increased ease of doing business &amp; stable economy with slew of economic reforms, India is a preferred sourcing destination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Presence of strong garment manufacturing companies which can be potential partners to UAE companies in India.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execute smaller minimum order quantities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Presence of the entire value chain in India-from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Apparel manufacturing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Innovative and Creative Design Capabilities.</a:t>
            </a:r>
          </a:p>
          <a:p>
            <a:pPr marL="274320" indent="-274320" algn="just">
              <a:spcBef>
                <a:spcPts val="0"/>
              </a:spcBef>
              <a:buFont typeface="Wingdings 3"/>
              <a:buChar char=""/>
              <a:defRPr/>
            </a:pP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916" y="720391"/>
            <a:ext cx="6168236" cy="79083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76" y="763599"/>
            <a:ext cx="8761413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Possible Area for Collaboration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915" y="2132649"/>
            <a:ext cx="11570677" cy="437270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Man-made Fibre based Garments-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India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is the second largest yarn producer.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With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a view to diversifying Indian Apparel exports, our Council is working on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expansion                                and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improving MMF products in India’s Apparel export basket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B2B interactions with Indian suppliers of MMF based garments and buyers of UAE may be conducted.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PPE Products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Expansion in supply of PPE products to UAE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India can become the hub of sourcing PPE products from India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Attractive area of Investment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Growing Globally </a:t>
            </a:r>
          </a:p>
          <a:p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1226</TotalTime>
  <Words>896</Words>
  <Application>Microsoft Office PowerPoint</Application>
  <PresentationFormat>Widescreen</PresentationFormat>
  <Paragraphs>233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Ion Boardroom</vt:lpstr>
      <vt:lpstr>PowerPoint Presentation</vt:lpstr>
      <vt:lpstr>India-UAE B2B Meeting</vt:lpstr>
      <vt:lpstr>Overview of India-UAE RMG Exports</vt:lpstr>
      <vt:lpstr>India's RMG Export to UAE</vt:lpstr>
      <vt:lpstr>PowerPoint Presentation</vt:lpstr>
      <vt:lpstr>PowerPoint Presentation</vt:lpstr>
      <vt:lpstr>Why is India’s Apparel Sector a Priority Section for India?</vt:lpstr>
      <vt:lpstr>India’s Key Advantages</vt:lpstr>
      <vt:lpstr>Possible Area for Collaboration</vt:lpstr>
      <vt:lpstr>Way Forward…</vt:lpstr>
      <vt:lpstr>About AEPC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KRITIKA</dc:creator>
  <cp:lastModifiedBy>AMIT</cp:lastModifiedBy>
  <cp:revision>83</cp:revision>
  <dcterms:created xsi:type="dcterms:W3CDTF">2020-10-06T09:32:08Z</dcterms:created>
  <dcterms:modified xsi:type="dcterms:W3CDTF">2020-10-19T12:34:31Z</dcterms:modified>
</cp:coreProperties>
</file>